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1076" r:id="rId3"/>
    <p:sldId id="356" r:id="rId4"/>
    <p:sldId id="457" r:id="rId5"/>
    <p:sldId id="289" r:id="rId6"/>
    <p:sldId id="2729" r:id="rId7"/>
    <p:sldId id="1078" r:id="rId8"/>
    <p:sldId id="2732" r:id="rId9"/>
    <p:sldId id="2734" r:id="rId10"/>
    <p:sldId id="2733" r:id="rId11"/>
    <p:sldId id="2731" r:id="rId12"/>
    <p:sldId id="2725" r:id="rId13"/>
    <p:sldId id="2730" r:id="rId14"/>
    <p:sldId id="1098" r:id="rId15"/>
    <p:sldId id="31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65" d="100"/>
          <a:sy n="65" d="100"/>
        </p:scale>
        <p:origin x="1219" y="53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DD535-D6A4-4058-933D-758629B0F15B}" type="doc">
      <dgm:prSet loTypeId="urn:microsoft.com/office/officeart/2005/8/layout/cycle4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77BACF-7EB1-4FBD-AB73-0CF54E714F9A}">
      <dgm:prSet phldrT="[Текст]" custT="1"/>
      <dgm:spPr>
        <a:solidFill>
          <a:srgbClr val="CCCC00"/>
        </a:solidFill>
      </dgm:spPr>
      <dgm:t>
        <a:bodyPr anchor="ctr" anchorCtr="1"/>
        <a:lstStyle/>
        <a:p>
          <a:pPr algn="l">
            <a:lnSpc>
              <a:spcPct val="100000"/>
            </a:lnSpc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Библиотека цифровых учебных материалов и курсов </a:t>
          </a:r>
        </a:p>
      </dgm:t>
    </dgm:pt>
    <dgm:pt modelId="{81E2C910-4F57-44B3-BED3-6DC9FAB1E42A}" type="parTrans" cxnId="{1174E01F-D4B2-4583-B2C3-4DDABF3E050B}">
      <dgm:prSet/>
      <dgm:spPr/>
      <dgm:t>
        <a:bodyPr/>
        <a:lstStyle/>
        <a:p>
          <a:endParaRPr lang="ru-RU"/>
        </a:p>
      </dgm:t>
    </dgm:pt>
    <dgm:pt modelId="{BC80689D-3192-4500-A80E-19ADADDC3AE3}" type="sibTrans" cxnId="{1174E01F-D4B2-4583-B2C3-4DDABF3E050B}">
      <dgm:prSet/>
      <dgm:spPr/>
      <dgm:t>
        <a:bodyPr/>
        <a:lstStyle/>
        <a:p>
          <a:endParaRPr lang="ru-RU"/>
        </a:p>
      </dgm:t>
    </dgm:pt>
    <dgm:pt modelId="{34BD311F-3557-4A67-AB93-45A6B52EE94D}">
      <dgm:prSet phldrT="[Текст]" custT="1"/>
      <dgm:spPr>
        <a:solidFill>
          <a:schemeClr val="bg2">
            <a:lumMod val="75000"/>
          </a:schemeClr>
        </a:solidFill>
      </dgm:spPr>
      <dgm:t>
        <a:bodyPr anchor="ctr" anchorCtr="1"/>
        <a:lstStyle/>
        <a:p>
          <a:pPr algn="l">
            <a:lnSpc>
              <a:spcPct val="100000"/>
            </a:lnSpc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1С:Оценка качества образования (для школ)</a:t>
          </a:r>
        </a:p>
      </dgm:t>
    </dgm:pt>
    <dgm:pt modelId="{52EF819D-811A-442C-9762-9A153E843FC3}" type="parTrans" cxnId="{67741D29-408D-4483-97C9-5DB9FE06AA99}">
      <dgm:prSet/>
      <dgm:spPr/>
      <dgm:t>
        <a:bodyPr/>
        <a:lstStyle/>
        <a:p>
          <a:endParaRPr lang="ru-RU"/>
        </a:p>
      </dgm:t>
    </dgm:pt>
    <dgm:pt modelId="{EA790768-77FC-4189-B587-D926F1E9FE65}" type="sibTrans" cxnId="{67741D29-408D-4483-97C9-5DB9FE06AA99}">
      <dgm:prSet/>
      <dgm:spPr/>
      <dgm:t>
        <a:bodyPr/>
        <a:lstStyle/>
        <a:p>
          <a:endParaRPr lang="ru-RU"/>
        </a:p>
      </dgm:t>
    </dgm:pt>
    <dgm:pt modelId="{31640DF2-C549-41DA-B737-147688551367}">
      <dgm:prSet phldrT="[Текст]" custT="1"/>
      <dgm:spPr>
        <a:solidFill>
          <a:srgbClr val="FFC000"/>
        </a:solidFill>
      </dgm:spPr>
      <dgm:t>
        <a:bodyPr lIns="0" tIns="0" rIns="36000" bIns="0"/>
        <a:lstStyle/>
        <a:p>
          <a:pPr marL="0" indent="0"/>
          <a:r>
            <a:rPr lang="ru-RU" sz="1400" b="1" dirty="0">
              <a:solidFill>
                <a:srgbClr val="C00000"/>
              </a:solidFill>
            </a:rPr>
            <a:t>  </a:t>
          </a:r>
        </a:p>
      </dgm:t>
    </dgm:pt>
    <dgm:pt modelId="{E0298F1F-4564-467D-B99F-CA347BFA258B}" type="parTrans" cxnId="{2DC004D8-3389-463A-8890-A21DFE12A4A2}">
      <dgm:prSet/>
      <dgm:spPr/>
      <dgm:t>
        <a:bodyPr/>
        <a:lstStyle/>
        <a:p>
          <a:endParaRPr lang="ru-RU"/>
        </a:p>
      </dgm:t>
    </dgm:pt>
    <dgm:pt modelId="{988E227B-1359-4BBE-9AC0-7026D139AFDA}" type="sibTrans" cxnId="{2DC004D8-3389-463A-8890-A21DFE12A4A2}">
      <dgm:prSet/>
      <dgm:spPr/>
      <dgm:t>
        <a:bodyPr/>
        <a:lstStyle/>
        <a:p>
          <a:endParaRPr lang="ru-RU"/>
        </a:p>
      </dgm:t>
    </dgm:pt>
    <dgm:pt modelId="{53D1FB27-E41D-465F-8647-008A86CDF3ED}">
      <dgm:prSet phldrT="[Текст]" custT="1"/>
      <dgm:spPr>
        <a:solidFill>
          <a:srgbClr val="C00000"/>
        </a:solidFill>
      </dgm:spPr>
      <dgm:t>
        <a:bodyPr lIns="108000" rIns="0" anchor="ctr" anchorCtr="1"/>
        <a:lstStyle/>
        <a:p>
          <a:pPr marL="0" lvl="0" indent="0" algn="l" defTabSz="66675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Обучение пользователей</a:t>
          </a:r>
        </a:p>
      </dgm:t>
    </dgm:pt>
    <dgm:pt modelId="{1C17F01C-D0B5-40FA-81C5-9ECC9B6EBCB2}" type="sibTrans" cxnId="{6113F4BC-88E3-4874-9510-EEABB1031C53}">
      <dgm:prSet/>
      <dgm:spPr/>
      <dgm:t>
        <a:bodyPr/>
        <a:lstStyle/>
        <a:p>
          <a:endParaRPr lang="ru-RU"/>
        </a:p>
      </dgm:t>
    </dgm:pt>
    <dgm:pt modelId="{F7E04BDE-10C0-4E32-BE98-EECC943EE8F2}" type="parTrans" cxnId="{6113F4BC-88E3-4874-9510-EEABB1031C53}">
      <dgm:prSet/>
      <dgm:spPr/>
      <dgm:t>
        <a:bodyPr/>
        <a:lstStyle/>
        <a:p>
          <a:endParaRPr lang="ru-RU"/>
        </a:p>
      </dgm:t>
    </dgm:pt>
    <dgm:pt modelId="{176924F6-9576-46DE-A304-80713B040CBC}" type="pres">
      <dgm:prSet presAssocID="{69FDD535-D6A4-4058-933D-758629B0F15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3D562D6-2283-45EF-AE0B-9F1C1C62E49D}" type="pres">
      <dgm:prSet presAssocID="{69FDD535-D6A4-4058-933D-758629B0F15B}" presName="children" presStyleCnt="0"/>
      <dgm:spPr/>
    </dgm:pt>
    <dgm:pt modelId="{C57C41A4-E40F-4DCB-9953-C0DF038036FE}" type="pres">
      <dgm:prSet presAssocID="{69FDD535-D6A4-4058-933D-758629B0F15B}" presName="childPlaceholder" presStyleCnt="0"/>
      <dgm:spPr/>
    </dgm:pt>
    <dgm:pt modelId="{070E5DB3-FFA3-429C-9981-ABC4C8723FF2}" type="pres">
      <dgm:prSet presAssocID="{69FDD535-D6A4-4058-933D-758629B0F15B}" presName="circle" presStyleCnt="0"/>
      <dgm:spPr/>
    </dgm:pt>
    <dgm:pt modelId="{02699610-4822-4D2B-BA76-BA595477CC90}" type="pres">
      <dgm:prSet presAssocID="{69FDD535-D6A4-4058-933D-758629B0F15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A6B366C-421E-4F08-AE04-BC5CDBF5ECE9}" type="pres">
      <dgm:prSet presAssocID="{69FDD535-D6A4-4058-933D-758629B0F15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92A4258-7A41-4EDB-AB3A-7F2B67F8813F}" type="pres">
      <dgm:prSet presAssocID="{69FDD535-D6A4-4058-933D-758629B0F15B}" presName="quadrant3" presStyleLbl="node1" presStyleIdx="2" presStyleCnt="4" custScaleX="100484" custLinFactNeighborX="519" custLinFactNeighborY="-1123">
        <dgm:presLayoutVars>
          <dgm:chMax val="1"/>
          <dgm:bulletEnabled val="1"/>
        </dgm:presLayoutVars>
      </dgm:prSet>
      <dgm:spPr/>
    </dgm:pt>
    <dgm:pt modelId="{12819683-3F7D-4313-9EB9-A2CC3C4B9638}" type="pres">
      <dgm:prSet presAssocID="{69FDD535-D6A4-4058-933D-758629B0F15B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1429542-621E-45CE-B9E5-E6934782E9F3}" type="pres">
      <dgm:prSet presAssocID="{69FDD535-D6A4-4058-933D-758629B0F15B}" presName="quadrantPlaceholder" presStyleCnt="0"/>
      <dgm:spPr/>
    </dgm:pt>
    <dgm:pt modelId="{435F3CC8-2DAC-4E03-B007-EF76A05392B9}" type="pres">
      <dgm:prSet presAssocID="{69FDD535-D6A4-4058-933D-758629B0F15B}" presName="center1" presStyleLbl="fgShp" presStyleIdx="0" presStyleCnt="2"/>
      <dgm:spPr>
        <a:noFill/>
        <a:ln>
          <a:noFill/>
        </a:ln>
      </dgm:spPr>
    </dgm:pt>
    <dgm:pt modelId="{C4729ADC-51D5-40F6-8069-809C97CAF6DF}" type="pres">
      <dgm:prSet presAssocID="{69FDD535-D6A4-4058-933D-758629B0F15B}" presName="center2" presStyleLbl="fgShp" presStyleIdx="1" presStyleCnt="2"/>
      <dgm:spPr>
        <a:noFill/>
        <a:ln>
          <a:noFill/>
        </a:ln>
      </dgm:spPr>
    </dgm:pt>
  </dgm:ptLst>
  <dgm:cxnLst>
    <dgm:cxn modelId="{1174E01F-D4B2-4583-B2C3-4DDABF3E050B}" srcId="{69FDD535-D6A4-4058-933D-758629B0F15B}" destId="{8077BACF-7EB1-4FBD-AB73-0CF54E714F9A}" srcOrd="3" destOrd="0" parTransId="{81E2C910-4F57-44B3-BED3-6DC9FAB1E42A}" sibTransId="{BC80689D-3192-4500-A80E-19ADADDC3AE3}"/>
    <dgm:cxn modelId="{67741D29-408D-4483-97C9-5DB9FE06AA99}" srcId="{69FDD535-D6A4-4058-933D-758629B0F15B}" destId="{34BD311F-3557-4A67-AB93-45A6B52EE94D}" srcOrd="1" destOrd="0" parTransId="{52EF819D-811A-442C-9762-9A153E843FC3}" sibTransId="{EA790768-77FC-4189-B587-D926F1E9FE65}"/>
    <dgm:cxn modelId="{C1EFC75D-EDC5-47FC-8AC7-17CE7BC9CEC0}" type="presOf" srcId="{69FDD535-D6A4-4058-933D-758629B0F15B}" destId="{176924F6-9576-46DE-A304-80713B040CBC}" srcOrd="0" destOrd="0" presId="urn:microsoft.com/office/officeart/2005/8/layout/cycle4"/>
    <dgm:cxn modelId="{DF023276-0650-4444-8536-A655D0DEFDBD}" type="presOf" srcId="{34BD311F-3557-4A67-AB93-45A6B52EE94D}" destId="{DA6B366C-421E-4F08-AE04-BC5CDBF5ECE9}" srcOrd="0" destOrd="0" presId="urn:microsoft.com/office/officeart/2005/8/layout/cycle4"/>
    <dgm:cxn modelId="{DFB9BA94-A424-489A-91E5-50B450DBE91C}" type="presOf" srcId="{31640DF2-C549-41DA-B737-147688551367}" destId="{02699610-4822-4D2B-BA76-BA595477CC90}" srcOrd="0" destOrd="0" presId="urn:microsoft.com/office/officeart/2005/8/layout/cycle4"/>
    <dgm:cxn modelId="{70656BAB-194E-4FD3-9828-5712D082BA64}" type="presOf" srcId="{53D1FB27-E41D-465F-8647-008A86CDF3ED}" destId="{292A4258-7A41-4EDB-AB3A-7F2B67F8813F}" srcOrd="0" destOrd="0" presId="urn:microsoft.com/office/officeart/2005/8/layout/cycle4"/>
    <dgm:cxn modelId="{DAA8CDBC-792E-45D5-93ED-68546600A848}" type="presOf" srcId="{8077BACF-7EB1-4FBD-AB73-0CF54E714F9A}" destId="{12819683-3F7D-4313-9EB9-A2CC3C4B9638}" srcOrd="0" destOrd="0" presId="urn:microsoft.com/office/officeart/2005/8/layout/cycle4"/>
    <dgm:cxn modelId="{6113F4BC-88E3-4874-9510-EEABB1031C53}" srcId="{69FDD535-D6A4-4058-933D-758629B0F15B}" destId="{53D1FB27-E41D-465F-8647-008A86CDF3ED}" srcOrd="2" destOrd="0" parTransId="{F7E04BDE-10C0-4E32-BE98-EECC943EE8F2}" sibTransId="{1C17F01C-D0B5-40FA-81C5-9ECC9B6EBCB2}"/>
    <dgm:cxn modelId="{2DC004D8-3389-463A-8890-A21DFE12A4A2}" srcId="{69FDD535-D6A4-4058-933D-758629B0F15B}" destId="{31640DF2-C549-41DA-B737-147688551367}" srcOrd="0" destOrd="0" parTransId="{E0298F1F-4564-467D-B99F-CA347BFA258B}" sibTransId="{988E227B-1359-4BBE-9AC0-7026D139AFDA}"/>
    <dgm:cxn modelId="{02D7BED7-A8A1-47DC-B0A9-3C1D75158023}" type="presParOf" srcId="{176924F6-9576-46DE-A304-80713B040CBC}" destId="{D3D562D6-2283-45EF-AE0B-9F1C1C62E49D}" srcOrd="0" destOrd="0" presId="urn:microsoft.com/office/officeart/2005/8/layout/cycle4"/>
    <dgm:cxn modelId="{850D3394-0B72-4612-B7D8-0D143E2D15E4}" type="presParOf" srcId="{D3D562D6-2283-45EF-AE0B-9F1C1C62E49D}" destId="{C57C41A4-E40F-4DCB-9953-C0DF038036FE}" srcOrd="0" destOrd="0" presId="urn:microsoft.com/office/officeart/2005/8/layout/cycle4"/>
    <dgm:cxn modelId="{0B2BCDB6-B3C7-4D40-8028-7EF37394BC02}" type="presParOf" srcId="{176924F6-9576-46DE-A304-80713B040CBC}" destId="{070E5DB3-FFA3-429C-9981-ABC4C8723FF2}" srcOrd="1" destOrd="0" presId="urn:microsoft.com/office/officeart/2005/8/layout/cycle4"/>
    <dgm:cxn modelId="{EDBF1CA8-285E-41FC-9101-8063688047F1}" type="presParOf" srcId="{070E5DB3-FFA3-429C-9981-ABC4C8723FF2}" destId="{02699610-4822-4D2B-BA76-BA595477CC90}" srcOrd="0" destOrd="0" presId="urn:microsoft.com/office/officeart/2005/8/layout/cycle4"/>
    <dgm:cxn modelId="{96BC4C2C-DE61-4FF4-8624-3AF64DBCB113}" type="presParOf" srcId="{070E5DB3-FFA3-429C-9981-ABC4C8723FF2}" destId="{DA6B366C-421E-4F08-AE04-BC5CDBF5ECE9}" srcOrd="1" destOrd="0" presId="urn:microsoft.com/office/officeart/2005/8/layout/cycle4"/>
    <dgm:cxn modelId="{2A6B1ACA-90F2-4B79-9153-02D9909611B9}" type="presParOf" srcId="{070E5DB3-FFA3-429C-9981-ABC4C8723FF2}" destId="{292A4258-7A41-4EDB-AB3A-7F2B67F8813F}" srcOrd="2" destOrd="0" presId="urn:microsoft.com/office/officeart/2005/8/layout/cycle4"/>
    <dgm:cxn modelId="{3FC47967-A44A-44EC-901A-31DFDADDDC83}" type="presParOf" srcId="{070E5DB3-FFA3-429C-9981-ABC4C8723FF2}" destId="{12819683-3F7D-4313-9EB9-A2CC3C4B9638}" srcOrd="3" destOrd="0" presId="urn:microsoft.com/office/officeart/2005/8/layout/cycle4"/>
    <dgm:cxn modelId="{99647C33-E189-4E16-999E-0BB047B2983A}" type="presParOf" srcId="{070E5DB3-FFA3-429C-9981-ABC4C8723FF2}" destId="{B1429542-621E-45CE-B9E5-E6934782E9F3}" srcOrd="4" destOrd="0" presId="urn:microsoft.com/office/officeart/2005/8/layout/cycle4"/>
    <dgm:cxn modelId="{C9D631EA-FA67-42CA-BD41-D6FA8ACB8DD9}" type="presParOf" srcId="{176924F6-9576-46DE-A304-80713B040CBC}" destId="{435F3CC8-2DAC-4E03-B007-EF76A05392B9}" srcOrd="2" destOrd="0" presId="urn:microsoft.com/office/officeart/2005/8/layout/cycle4"/>
    <dgm:cxn modelId="{56714E67-181F-4331-A4B2-1F0F3E6C4A3E}" type="presParOf" srcId="{176924F6-9576-46DE-A304-80713B040CBC}" destId="{C4729ADC-51D5-40F6-8069-809C97CAF6D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99610-4822-4D2B-BA76-BA595477CC90}">
      <dsp:nvSpPr>
        <dsp:cNvPr id="0" name=""/>
        <dsp:cNvSpPr/>
      </dsp:nvSpPr>
      <dsp:spPr>
        <a:xfrm>
          <a:off x="2452412" y="300289"/>
          <a:ext cx="2281149" cy="2281149"/>
        </a:xfrm>
        <a:prstGeom prst="pieWedg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360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</a:rPr>
            <a:t>  </a:t>
          </a:r>
        </a:p>
      </dsp:txBody>
      <dsp:txXfrm>
        <a:off x="3120545" y="968422"/>
        <a:ext cx="1613016" cy="1613016"/>
      </dsp:txXfrm>
    </dsp:sp>
    <dsp:sp modelId="{DA6B366C-421E-4F08-AE04-BC5CDBF5ECE9}">
      <dsp:nvSpPr>
        <dsp:cNvPr id="0" name=""/>
        <dsp:cNvSpPr/>
      </dsp:nvSpPr>
      <dsp:spPr>
        <a:xfrm rot="5400000">
          <a:off x="4838927" y="300289"/>
          <a:ext cx="2281149" cy="2281149"/>
        </a:xfrm>
        <a:prstGeom prst="pieWedge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1С:Оценка качества образования (для школ)</a:t>
          </a:r>
        </a:p>
      </dsp:txBody>
      <dsp:txXfrm rot="-5400000">
        <a:off x="4838927" y="968422"/>
        <a:ext cx="1613016" cy="1613016"/>
      </dsp:txXfrm>
    </dsp:sp>
    <dsp:sp modelId="{292A4258-7A41-4EDB-AB3A-7F2B67F8813F}">
      <dsp:nvSpPr>
        <dsp:cNvPr id="0" name=""/>
        <dsp:cNvSpPr/>
      </dsp:nvSpPr>
      <dsp:spPr>
        <a:xfrm rot="10800000">
          <a:off x="4845246" y="2661187"/>
          <a:ext cx="2292190" cy="2281149"/>
        </a:xfrm>
        <a:prstGeom prst="pieWedg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06680" rIns="0" bIns="106680" numCol="1" spcCol="1270" anchor="ctr" anchorCtr="1">
          <a:noAutofit/>
        </a:bodyPr>
        <a:lstStyle/>
        <a:p>
          <a:pPr marL="0" lvl="0" indent="0" algn="l" defTabSz="666750" rtl="0" eaLnBrk="0" fontAlgn="base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Обучение пользователей</a:t>
          </a:r>
        </a:p>
      </dsp:txBody>
      <dsp:txXfrm rot="10800000">
        <a:off x="4845246" y="2661187"/>
        <a:ext cx="1620823" cy="1613016"/>
      </dsp:txXfrm>
    </dsp:sp>
    <dsp:sp modelId="{12819683-3F7D-4313-9EB9-A2CC3C4B9638}">
      <dsp:nvSpPr>
        <dsp:cNvPr id="0" name=""/>
        <dsp:cNvSpPr/>
      </dsp:nvSpPr>
      <dsp:spPr>
        <a:xfrm rot="16200000">
          <a:off x="2452412" y="2686804"/>
          <a:ext cx="2281149" cy="2281149"/>
        </a:xfrm>
        <a:prstGeom prst="pieWedge">
          <a:avLst/>
        </a:prstGeom>
        <a:solidFill>
          <a:srgbClr val="CCCC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1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rPr>
            <a:t>Библиотека цифровых учебных материалов и курсов </a:t>
          </a:r>
        </a:p>
      </dsp:txBody>
      <dsp:txXfrm rot="5400000">
        <a:off x="3120545" y="2686804"/>
        <a:ext cx="1613016" cy="1613016"/>
      </dsp:txXfrm>
    </dsp:sp>
    <dsp:sp modelId="{435F3CC8-2DAC-4E03-B007-EF76A05392B9}">
      <dsp:nvSpPr>
        <dsp:cNvPr id="0" name=""/>
        <dsp:cNvSpPr/>
      </dsp:nvSpPr>
      <dsp:spPr>
        <a:xfrm>
          <a:off x="4392443" y="2159980"/>
          <a:ext cx="787602" cy="684871"/>
        </a:xfrm>
        <a:prstGeom prst="circularArrow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729ADC-51D5-40F6-8069-809C97CAF6DF}">
      <dsp:nvSpPr>
        <dsp:cNvPr id="0" name=""/>
        <dsp:cNvSpPr/>
      </dsp:nvSpPr>
      <dsp:spPr>
        <a:xfrm rot="10800000">
          <a:off x="4392443" y="2423392"/>
          <a:ext cx="787602" cy="684871"/>
        </a:xfrm>
        <a:prstGeom prst="circularArrow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42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>
                <a:solidFill>
                  <a:srgbClr val="1A1A1A"/>
                </a:solidFill>
              </a:defRPr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002EE1F-FD4D-09F4-A132-F89F317A5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3-4 февраля 2026 года </a:t>
            </a:r>
            <a:endParaRPr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05C57CB-48B1-A883-54FE-EB1DED362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5217" y="6212616"/>
            <a:ext cx="7874000" cy="327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XXVI </a:t>
            </a:r>
            <a:r>
              <a:rPr lang="ru-RU" altLang="ru-RU"/>
              <a:t>международная научно-практическая конференция</a:t>
            </a:r>
            <a:br>
              <a:rPr lang="ru-RU" altLang="ru-RU"/>
            </a:br>
            <a:r>
              <a:rPr lang="ru-RU" altLang="ru-RU"/>
              <a:t>НОВЫЕ ИНФОРМАЦИОННЫЕ ТЕХНОЛОГИИ В ОБРАЗОВАНИИ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804188E-FF91-1A00-1F0A-5972E2697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A291-6BEB-4A34-9DDD-695997ADD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75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accelerator-25/" TargetMode="External"/><Relationship Id="rId2" Type="http://schemas.openxmlformats.org/officeDocument/2006/relationships/hyperlink" Target="https://obrazovanie.1c.ru/events/2026-03-3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brazovanie.1c.ru/events/2025/open-air/college/" TargetMode="External"/><Relationship Id="rId4" Type="http://schemas.openxmlformats.org/officeDocument/2006/relationships/hyperlink" Target="https://obrazovanie.1c.ru/events/2025/open-air/schoo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cloud/registe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obrazovanie.1c.ru/promo/2026/april-20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gif"/><Relationship Id="rId4" Type="http://schemas.openxmlformats.org/officeDocument/2006/relationships/hyperlink" Target="https://vk.com/obrazovanie1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6-03-19/" TargetMode="External"/><Relationship Id="rId2" Type="http://schemas.openxmlformats.org/officeDocument/2006/relationships/hyperlink" Target="https://obrazovanie.1c.ru/events/2026-03-1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brazovanie.1c.ru/events/2026-04-01/" TargetMode="External"/><Relationship Id="rId4" Type="http://schemas.openxmlformats.org/officeDocument/2006/relationships/hyperlink" Target="https://obrazovanie.1c.ru/events/2026-03-23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325" y="1804945"/>
            <a:ext cx="9551350" cy="242414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Обновление цифровой библиотеки 1С:Образование: как подготовить и провести урок в цифровой образовательной среде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675" y="4685861"/>
            <a:ext cx="9144000" cy="955807"/>
          </a:xfrm>
        </p:spPr>
        <p:txBody>
          <a:bodyPr>
            <a:normAutofit/>
          </a:bodyPr>
          <a:lstStyle/>
          <a:p>
            <a:r>
              <a:rPr lang="ru-RU" i="1" dirty="0"/>
              <a:t>Т. А. Чернецкая, руководитель методического направления, </a:t>
            </a:r>
            <a:r>
              <a:rPr lang="ru-RU" i="1" dirty="0" err="1"/>
              <a:t>к.п.н</a:t>
            </a:r>
            <a:r>
              <a:rPr lang="ru-RU" i="1" dirty="0"/>
              <a:t>. </a:t>
            </a:r>
          </a:p>
          <a:p>
            <a:r>
              <a:rPr lang="ru-RU" i="1" dirty="0"/>
              <a:t>В. О. Фогель, методист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BA6FD-57D5-6F4D-9C18-1B54C121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4" y="152400"/>
            <a:ext cx="9583615" cy="938213"/>
          </a:xfrm>
        </p:spPr>
        <p:txBody>
          <a:bodyPr/>
          <a:lstStyle/>
          <a:p>
            <a:r>
              <a:rPr lang="ru-RU" sz="2800" kern="0" dirty="0">
                <a:latin typeface="Futura PT Demi" panose="020B0604020202020204" charset="-52"/>
              </a:rPr>
              <a:t>Скоро в цифровой библиотеке «1С:Образование»: </a:t>
            </a:r>
            <a:br>
              <a:rPr lang="ru-RU" sz="2800" kern="0" dirty="0">
                <a:latin typeface="Futura PT Demi" panose="020B0604020202020204" charset="-52"/>
              </a:rPr>
            </a:br>
            <a:r>
              <a:rPr lang="ru-RU" sz="2800" kern="0" dirty="0">
                <a:latin typeface="Futura PT Demi" panose="020B0604020202020204" charset="-52"/>
              </a:rPr>
              <a:t>основная и средняя школа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0BD78-DB2B-4679-6EB2-60E577526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48" y="1973078"/>
            <a:ext cx="5745413" cy="3500806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ru-RU" dirty="0"/>
              <a:t>Всеобщая история, 5-9 классы</a:t>
            </a:r>
          </a:p>
          <a:p>
            <a:pPr>
              <a:buClr>
                <a:srgbClr val="C00000"/>
              </a:buClr>
            </a:pPr>
            <a:r>
              <a:rPr lang="ru-RU" dirty="0"/>
              <a:t>История России, 6-9 классы</a:t>
            </a:r>
          </a:p>
          <a:p>
            <a:pPr>
              <a:buClr>
                <a:srgbClr val="C00000"/>
              </a:buClr>
            </a:pPr>
            <a:r>
              <a:rPr lang="ru-RU" dirty="0"/>
              <a:t>Финансовая грамотность, 5-9 классы</a:t>
            </a:r>
          </a:p>
          <a:p>
            <a:pPr>
              <a:buClr>
                <a:srgbClr val="C00000"/>
              </a:buClr>
            </a:pPr>
            <a:r>
              <a:rPr lang="ru-RU" dirty="0"/>
              <a:t>Финансовая грамотность, 10-11 классы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439A9C-F003-2117-0509-ED7C352F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FEFB32-0F64-9CCA-2708-79F7A2181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1" y="2031627"/>
            <a:ext cx="5745413" cy="3231795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223B8E39-7713-9F5F-1411-118EA921D5CA}"/>
              </a:ext>
            </a:extLst>
          </p:cNvPr>
          <p:cNvSpPr txBox="1">
            <a:spLocks/>
          </p:cNvSpPr>
          <p:nvPr/>
        </p:nvSpPr>
        <p:spPr>
          <a:xfrm>
            <a:off x="2924400" y="5780763"/>
            <a:ext cx="63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>
                <a:solidFill>
                  <a:schemeClr val="tx1"/>
                </a:solidFill>
                <a:latin typeface="Futura PT Demi" panose="020B0604020202020204" charset="-52"/>
              </a:rPr>
              <a:t>Полные завершенные линейки учебных пособий, соответствующих ФРП по предмету</a:t>
            </a:r>
            <a:endParaRPr lang="ru-RU" sz="2200" b="1" dirty="0">
              <a:solidFill>
                <a:schemeClr val="tx1"/>
              </a:solidFill>
              <a:latin typeface="Futura PT Demi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8154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C923E-0C51-3B31-24E7-3EF2ADD1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14" y="152400"/>
            <a:ext cx="9771185" cy="938213"/>
          </a:xfrm>
        </p:spPr>
        <p:txBody>
          <a:bodyPr/>
          <a:lstStyle/>
          <a:p>
            <a:r>
              <a:rPr lang="ru-RU" sz="2800" kern="0" dirty="0">
                <a:latin typeface="Futura PT Demi" panose="020B0604020202020204" charset="-52"/>
              </a:rPr>
              <a:t>Полезные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66D3ED-355D-D27B-0C8A-E1E0AB739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ru-RU" dirty="0"/>
              <a:t>Онлайн-педсовет, март 2026 г. </a:t>
            </a:r>
            <a:r>
              <a:rPr lang="en-US" dirty="0">
                <a:hlinkClick r:id="rId2"/>
              </a:rPr>
              <a:t>https://obrazovanie.1c.ru/events/2026-03-31/</a:t>
            </a:r>
            <a:r>
              <a:rPr lang="ru-RU" dirty="0"/>
              <a:t> </a:t>
            </a:r>
          </a:p>
          <a:p>
            <a:pPr>
              <a:buClr>
                <a:srgbClr val="C00000"/>
              </a:buClr>
            </a:pPr>
            <a:r>
              <a:rPr lang="ru-RU" dirty="0"/>
              <a:t>Методический акселератор, октябрь 2025 г.  </a:t>
            </a:r>
            <a:r>
              <a:rPr lang="en-US" dirty="0">
                <a:hlinkClick r:id="rId3"/>
              </a:rPr>
              <a:t>https://obrazovanie.1c.ru/events/accelerator-25/</a:t>
            </a:r>
            <a:r>
              <a:rPr lang="ru-RU" dirty="0"/>
              <a:t> </a:t>
            </a:r>
          </a:p>
          <a:p>
            <a:pPr>
              <a:buClr>
                <a:srgbClr val="C00000"/>
              </a:buClr>
            </a:pPr>
            <a:r>
              <a:rPr lang="ru-RU" dirty="0"/>
              <a:t>Открытый эфир для школ, август 2025 г. </a:t>
            </a:r>
            <a:r>
              <a:rPr lang="en-US" dirty="0">
                <a:hlinkClick r:id="rId4"/>
              </a:rPr>
              <a:t>https://obrazovanie.1c.ru/events/2025/open-air/school/</a:t>
            </a:r>
            <a:endParaRPr lang="ru-RU" dirty="0"/>
          </a:p>
          <a:p>
            <a:pPr>
              <a:buClr>
                <a:srgbClr val="C00000"/>
              </a:buClr>
            </a:pPr>
            <a:r>
              <a:rPr lang="ru-RU" dirty="0"/>
              <a:t>Открытый эфир для колледжей, август 2025 г. </a:t>
            </a:r>
            <a:r>
              <a:rPr lang="en-US" dirty="0">
                <a:hlinkClick r:id="rId5"/>
              </a:rPr>
              <a:t>https://obrazovanie.1c.ru/events/2025/open-air/college/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0BF656-5287-570A-DF37-E014E70B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1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2">
            <a:extLst>
              <a:ext uri="{FF2B5EF4-FFF2-40B4-BE49-F238E27FC236}">
                <a16:creationId xmlns:a16="http://schemas.microsoft.com/office/drawing/2014/main" id="{C3E05164-5051-FE3D-F5B9-5716233A96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0321" y="2494781"/>
            <a:ext cx="5135566" cy="1650491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6595E53-9128-8EBC-FF9D-ECB3B6C9B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217" y="1970010"/>
            <a:ext cx="6383818" cy="4350524"/>
          </a:xfrm>
        </p:spPr>
        <p:txBody>
          <a:bodyPr/>
          <a:lstStyle/>
          <a:p>
            <a:pPr>
              <a:buClr>
                <a:srgbClr val="960000"/>
              </a:buClr>
              <a:defRPr/>
            </a:pPr>
            <a:r>
              <a:rPr lang="ru-RU" sz="2133" dirty="0">
                <a:latin typeface="Futura PT Demi" panose="020B0604020202020204" charset="-52"/>
              </a:rPr>
              <a:t>Заполните заявку на сайте </a:t>
            </a:r>
            <a:r>
              <a:rPr lang="en-US" sz="2133" dirty="0">
                <a:solidFill>
                  <a:srgbClr val="0D3E65"/>
                </a:solidFill>
                <a:latin typeface="Futura PT Demi" panose="020B0604020202020204" charset="-52"/>
                <a:hlinkClick r:id="rId3"/>
              </a:rPr>
              <a:t>https://obrazovanie.1c.ru/education/cloud/register/</a:t>
            </a:r>
            <a:endParaRPr lang="ru-RU" sz="2133" dirty="0">
              <a:solidFill>
                <a:srgbClr val="0D3E65"/>
              </a:solidFill>
              <a:latin typeface="Futura PT Demi" panose="020B0604020202020204" charset="-52"/>
            </a:endParaRPr>
          </a:p>
          <a:p>
            <a:pPr>
              <a:buClr>
                <a:srgbClr val="960000"/>
              </a:buClr>
              <a:defRPr/>
            </a:pPr>
            <a:r>
              <a:rPr lang="ru-RU" sz="2133" dirty="0">
                <a:latin typeface="Futura PT Demi" panose="020B0604020202020204" charset="-52"/>
              </a:rPr>
              <a:t>Не забудьте отметить пункт «Назначить тестовый период для нового пользователя»</a:t>
            </a:r>
          </a:p>
          <a:p>
            <a:pPr>
              <a:buClr>
                <a:srgbClr val="960000"/>
              </a:buClr>
              <a:defRPr/>
            </a:pPr>
            <a:r>
              <a:rPr lang="ru-RU" sz="2133" dirty="0">
                <a:latin typeface="Futura PT Demi" panose="020B0604020202020204" charset="-52"/>
              </a:rPr>
              <a:t>Наш специалист свяжется с вами для подтверждения заявки</a:t>
            </a:r>
          </a:p>
          <a:p>
            <a:pPr>
              <a:buClr>
                <a:srgbClr val="960000"/>
              </a:buClr>
              <a:defRPr/>
            </a:pPr>
            <a:r>
              <a:rPr lang="ru-RU" sz="2133" dirty="0">
                <a:latin typeface="Futura PT Demi" panose="020B0604020202020204" charset="-52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133" dirty="0">
                <a:solidFill>
                  <a:srgbClr val="0F5D9B"/>
                </a:solidFill>
                <a:latin typeface="Futura PT Demi" panose="020B0604020202020204" charset="-52"/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133" dirty="0">
                <a:solidFill>
                  <a:srgbClr val="0F5D9B"/>
                </a:solidFill>
                <a:latin typeface="Futura PT Demi" panose="020B0604020202020204" charset="-52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C80CCC3F-E5E4-973D-918B-6D9F38C0C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5659" y="319519"/>
            <a:ext cx="9191480" cy="81889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Как подключиться к системе «1С:Образование»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A702AC11-4454-C8F4-0DD8-562D7CFF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53E5D1E-EA60-49FE-A07B-78EB9DA69D62}" type="slidenum">
              <a:rPr lang="ru-RU" altLang="ru-RU" sz="1333" b="1">
                <a:solidFill>
                  <a:srgbClr val="0D3E65"/>
                </a:solidFill>
              </a:rPr>
              <a:pPr algn="r"/>
              <a:t>12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21510" name="Рисунок 8">
            <a:extLst>
              <a:ext uri="{FF2B5EF4-FFF2-40B4-BE49-F238E27FC236}">
                <a16:creationId xmlns:a16="http://schemas.microsoft.com/office/drawing/2014/main" id="{7862461D-9215-73E7-5E53-586BA30F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061" y="3967780"/>
            <a:ext cx="2082157" cy="208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0FCEC-3CC7-8150-DEAD-BEBF4586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218180"/>
            <a:ext cx="9217024" cy="1081087"/>
          </a:xfrm>
        </p:spPr>
        <p:txBody>
          <a:bodyPr>
            <a:normAutofit/>
          </a:bodyPr>
          <a:lstStyle/>
          <a:p>
            <a:pPr algn="ctr"/>
            <a:r>
              <a:rPr lang="ru-RU" sz="2800" kern="0" dirty="0">
                <a:latin typeface="Futura PT Demi" panose="020B0604020202020204" charset="-52"/>
              </a:rPr>
              <a:t>Скидка 20% на «1С:Образование в облаке» - </a:t>
            </a:r>
            <a:br>
              <a:rPr lang="ru-RU" sz="2800" kern="0" dirty="0">
                <a:latin typeface="Futura PT Demi" panose="020B0604020202020204" charset="-52"/>
              </a:rPr>
            </a:br>
            <a:r>
              <a:rPr lang="ru-RU" sz="2800" kern="0" dirty="0">
                <a:latin typeface="Futura PT Demi" panose="020B0604020202020204" charset="-52"/>
              </a:rPr>
              <a:t>еще два дня!</a:t>
            </a:r>
          </a:p>
        </p:txBody>
      </p:sp>
      <p:sp>
        <p:nvSpPr>
          <p:cNvPr id="4" name="AutoShape 2" descr="Онлайн-педсовет «1С:Образование: ответы на вызовы времени»">
            <a:extLst>
              <a:ext uri="{FF2B5EF4-FFF2-40B4-BE49-F238E27FC236}">
                <a16:creationId xmlns:a16="http://schemas.microsoft.com/office/drawing/2014/main" id="{403B5D75-A8D6-0D61-D697-68E384E70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Онлайн-педсовет «1С:Образование: ответы на вызовы времени»">
            <a:extLst>
              <a:ext uri="{FF2B5EF4-FFF2-40B4-BE49-F238E27FC236}">
                <a16:creationId xmlns:a16="http://schemas.microsoft.com/office/drawing/2014/main" id="{CA640D88-89AC-2ABB-6D05-5327BCF6E7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45BBD-6B37-726B-CB05-51FEE439A8BA}"/>
              </a:ext>
            </a:extLst>
          </p:cNvPr>
          <p:cNvSpPr txBox="1"/>
          <p:nvPr/>
        </p:nvSpPr>
        <p:spPr>
          <a:xfrm>
            <a:off x="1543050" y="1375467"/>
            <a:ext cx="9410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Futura PT Demi" panose="020B0604020202020204" charset="-52"/>
                <a:hlinkClick r:id="rId2"/>
              </a:rPr>
              <a:t>https://obrazovanie.1c.ru/promo/2026/april-20/</a:t>
            </a:r>
            <a:r>
              <a:rPr lang="ru-RU" sz="2400" dirty="0">
                <a:latin typeface="Futura PT Demi" panose="020B0604020202020204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BBC3C4-3DCE-E282-7CB6-39E2CDDF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71" y="2110083"/>
            <a:ext cx="7933658" cy="446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48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Как получить сертификат?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14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62116" y="1790974"/>
            <a:ext cx="3557619" cy="163802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Управление учебным процессом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Учет особенностей организации обучения в конкретной ОО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Активное взаимодействие преподавателя, ученика, родителя, администрации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640" y="306213"/>
            <a:ext cx="10048461" cy="1081087"/>
          </a:xfrm>
        </p:spPr>
        <p:txBody>
          <a:bodyPr>
            <a:noAutofit/>
          </a:bodyPr>
          <a:lstStyle/>
          <a:p>
            <a:r>
              <a:rPr lang="ru-RU" sz="3200" dirty="0">
                <a:latin typeface="Futura PT Demi" pitchFamily="34" charset="-52"/>
              </a:rPr>
              <a:t>Цифровая образовательная среда школы и колледжа: комплексный подход и облачные технологии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13061" y="4575233"/>
            <a:ext cx="3816822" cy="15121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Онлайн-курс повышения квалификации с выдачей удостоверения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Практические знания о работе в ЦОС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13061" y="1790974"/>
            <a:ext cx="3816822" cy="1638026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Оперативное управление качеством образования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Учет актуальных нормативных требований к освоению образовательной программы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Для учителя, классного руководителя, завуча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170870" y="1329108"/>
          <a:ext cx="9572490" cy="526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81757" y="2912091"/>
            <a:ext cx="18722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</a:rPr>
              <a:t>1С:Образование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115" y="4373217"/>
            <a:ext cx="3557619" cy="198782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Основные предметы</a:t>
            </a:r>
            <a:br>
              <a:rPr lang="ru-RU" sz="1400" dirty="0"/>
            </a:br>
            <a:r>
              <a:rPr lang="ru-RU" sz="1400" dirty="0"/>
              <a:t>с 1 по 11 классы для школы или 10 -11 классы для СПО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/>
              <a:t>Интерактивных мультимедийный контент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Дидактическое разнообразие учебных материалов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Изучение программных продуктов и технологий 1С в СПО</a:t>
            </a:r>
          </a:p>
        </p:txBody>
      </p:sp>
    </p:spTree>
    <p:extLst>
      <p:ext uri="{BB962C8B-B14F-4D97-AF65-F5344CB8AC3E}">
        <p14:creationId xmlns:p14="http://schemas.microsoft.com/office/powerpoint/2010/main" val="237885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33" y="1844559"/>
            <a:ext cx="4197360" cy="419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670810" y="200952"/>
            <a:ext cx="9603151" cy="1081088"/>
          </a:xfrm>
        </p:spPr>
        <p:txBody>
          <a:bodyPr>
            <a:normAutofit/>
          </a:bodyPr>
          <a:lstStyle/>
          <a:p>
            <a:r>
              <a:rPr lang="ru-RU" altLang="ru-RU" sz="2800" kern="0" dirty="0">
                <a:latin typeface="Futura PT Demi" panose="020B0604020202020204" charset="-52"/>
              </a:rPr>
              <a:t>Учебные пособия в составе цифровой библиотеки системы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26470" y="1844559"/>
            <a:ext cx="6291597" cy="34025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Математика, алгебра, геометрия, информатика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Русский язык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Физика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Химия, биология, география</a:t>
            </a:r>
          </a:p>
          <a:p>
            <a:pPr marL="342900" lvl="1" indent="-342900">
              <a:lnSpc>
                <a:spcPct val="100000"/>
              </a:lnSpc>
            </a:pPr>
            <a:r>
              <a:rPr lang="ru-RU" sz="2000" dirty="0">
                <a:latin typeface="Futura PT Demi" panose="020B0604020202020204" charset="-52"/>
              </a:rPr>
              <a:t>История, экономика, обществознание, финансовая грамотность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438780" y="5809650"/>
            <a:ext cx="11526843" cy="7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dirty="0">
              <a:solidFill>
                <a:srgbClr val="C0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590358"/>
            <a:ext cx="8001255" cy="565178"/>
          </a:xfrm>
        </p:spPr>
        <p:txBody>
          <a:bodyPr>
            <a:no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Типы электронных ресурсов в составе цифровой библиотеки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214" y="2093717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960000"/>
              </a:buClr>
            </a:pPr>
            <a:r>
              <a:rPr lang="ru-RU" altLang="ru-RU" sz="2400" dirty="0">
                <a:latin typeface="Futura PT Demi" panose="020B0604020202020204" charset="-52"/>
              </a:rPr>
              <a:t>Анимированные рисунки, карты, лекции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960000"/>
              </a:buClr>
            </a:pPr>
            <a:r>
              <a:rPr lang="ru-RU" altLang="ru-RU" sz="2400" dirty="0">
                <a:latin typeface="Futura PT Demi" panose="020B0604020202020204" charset="-52"/>
              </a:rPr>
              <a:t>Интерактивные лекции, рисунки, карты, схемы и  таблицы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960000"/>
              </a:buClr>
            </a:pPr>
            <a:r>
              <a:rPr lang="ru-RU" altLang="ru-RU" sz="2400" dirty="0">
                <a:latin typeface="Futura PT Demi" panose="020B0604020202020204" charset="-52"/>
              </a:rPr>
              <a:t>Интерактивные задания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960000"/>
              </a:buClr>
            </a:pPr>
            <a:r>
              <a:rPr lang="ru-RU" altLang="ru-RU" sz="2400" dirty="0">
                <a:latin typeface="Futura PT Demi" panose="020B0604020202020204" charset="-52"/>
              </a:rPr>
              <a:t>Динамические  модели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960000"/>
              </a:buClr>
            </a:pPr>
            <a:r>
              <a:rPr lang="ru-RU" altLang="ru-RU" sz="2400" dirty="0">
                <a:latin typeface="Futura PT Demi" panose="020B0604020202020204" charset="-52"/>
              </a:rPr>
              <a:t>Виртуальные лаборатории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960000"/>
              </a:buClr>
            </a:pPr>
            <a:r>
              <a:rPr lang="ru-RU" sz="2400" dirty="0">
                <a:latin typeface="Futura PT Demi" panose="020B0604020202020204" charset="-52"/>
              </a:rPr>
              <a:t>Виртуальные экскурсии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960000"/>
              </a:buClr>
            </a:pPr>
            <a:r>
              <a:rPr lang="ru-RU" sz="2400" dirty="0">
                <a:latin typeface="Futura PT Demi" panose="020B0604020202020204" charset="-52"/>
              </a:rPr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>
              <a:latin typeface="Futura PT Demi" panose="020B0604020202020204" charset="-52"/>
            </a:endParaRPr>
          </a:p>
          <a:p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D818C8E2-1931-13E5-C0DD-8F33F720A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304707"/>
            <a:ext cx="10200456" cy="818897"/>
          </a:xfrm>
        </p:spPr>
        <p:txBody>
          <a:bodyPr/>
          <a:lstStyle/>
          <a:p>
            <a:r>
              <a:rPr lang="ru-RU" altLang="ru-RU" sz="2800" kern="0" dirty="0">
                <a:latin typeface="Futura PT Demi" panose="020B0604020202020204" charset="-52"/>
              </a:rPr>
              <a:t>А также: </a:t>
            </a:r>
            <a:br>
              <a:rPr lang="ru-RU" altLang="ru-RU" sz="2800" kern="0" dirty="0">
                <a:latin typeface="Futura PT Demi" panose="020B0604020202020204" charset="-52"/>
              </a:rPr>
            </a:br>
            <a:r>
              <a:rPr lang="ru-RU" altLang="ru-RU" sz="2800" kern="0" dirty="0">
                <a:latin typeface="Futura PT Demi" panose="020B0604020202020204" charset="-52"/>
              </a:rPr>
              <a:t>Цифровые курсы серии «1С для СПО» для подготовки и проведения занятий в колледже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8E59E202-2698-55A2-9CDC-33114E993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41044" y="1595293"/>
            <a:ext cx="7103458" cy="1574271"/>
          </a:xfrm>
        </p:spPr>
        <p:txBody>
          <a:bodyPr/>
          <a:lstStyle/>
          <a:p>
            <a:pPr marL="457051" indent="-45705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2133" dirty="0">
                <a:solidFill>
                  <a:schemeClr val="tx1"/>
                </a:solidFill>
              </a:rPr>
              <a:t>11 курсов по программам и технологиям 1С</a:t>
            </a:r>
          </a:p>
          <a:p>
            <a:pPr marL="457051" indent="-45705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2133" dirty="0">
                <a:solidFill>
                  <a:schemeClr val="tx1"/>
                </a:solidFill>
              </a:rPr>
              <a:t>3 курса для подготовки к </a:t>
            </a:r>
            <a:r>
              <a:rPr lang="ru-RU" altLang="ru-RU" sz="2133" dirty="0" err="1">
                <a:solidFill>
                  <a:schemeClr val="tx1"/>
                </a:solidFill>
              </a:rPr>
              <a:t>демоэкзаменам</a:t>
            </a:r>
            <a:endParaRPr lang="ru-RU" altLang="ru-RU" sz="2133" dirty="0">
              <a:solidFill>
                <a:schemeClr val="tx1"/>
              </a:solidFill>
            </a:endParaRPr>
          </a:p>
          <a:p>
            <a:pPr marL="457051" indent="-45705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altLang="ru-RU" sz="2133" dirty="0"/>
              <a:t>Содержат интерактивные мультимедийные учебные материалы различного дидактического назначения</a:t>
            </a:r>
          </a:p>
        </p:txBody>
      </p:sp>
      <p:pic>
        <p:nvPicPr>
          <p:cNvPr id="15366" name="Рисунок 7" descr="Изображение выглядит как текст, снимок экрана, Шрифт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5FC7E1-6B7D-3DC7-EE3C-D0BF48F7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4" y="1989433"/>
            <a:ext cx="3200400" cy="459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025815-2EBE-95CE-2E8F-279FBE410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044" y="3259016"/>
            <a:ext cx="6977115" cy="33211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279C-FDBD-3663-E79D-88AE77BF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08" y="241852"/>
            <a:ext cx="9753600" cy="938213"/>
          </a:xfrm>
        </p:spPr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Обновление учебных курсов серии «1С для СПО»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B5F3F-93C8-56FE-6C28-969D8225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" y="1629206"/>
            <a:ext cx="12072664" cy="3168650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Обновление курса «Подготовка к демо-экзамену «Специалист по информационным системам»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Докладчик: Дмитрий Алексеевич Польский, преподаватель, Лермонтовский региональный многопрофильный колледж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</a:b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2"/>
              </a:rPr>
              <a:t>https://obrazovanie.1c.ru/events/202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2"/>
              </a:rPr>
              <a:t>6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2"/>
              </a:rPr>
              <a:t>-0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2"/>
              </a:rPr>
              <a:t>3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2"/>
              </a:rPr>
              <a:t>-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2"/>
              </a:rPr>
              <a:t>12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2"/>
              </a:rPr>
              <a:t>/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 </a:t>
            </a:r>
          </a:p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Обновление курса «Основные принципы работы с программой «1С:Управление торговлей»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Докладчик: Никита Александрович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Аквилянов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, руководитель образовательных проектов, фирма 1С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Дарья Андреевна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Украинцева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, эксперт регионального этапа чемпионата «Профессионалы» по компетенции «Автоматизация бизнес-процессов организаций», Лермонтовский региональный многопрофильный колледж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3"/>
              </a:rPr>
              <a:t>https://obrazovanie.1c.ru/events/202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3"/>
              </a:rPr>
              <a:t>6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3"/>
              </a:rPr>
              <a:t>-0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3"/>
              </a:rPr>
              <a:t>3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3"/>
              </a:rPr>
              <a:t>-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3"/>
              </a:rPr>
              <a:t>19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3"/>
              </a:rPr>
              <a:t>/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 </a:t>
            </a:r>
          </a:p>
          <a:p>
            <a:pPr lvl="0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Новый курс «Администрирование 1С»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Докладчик: Дмитрий Алексеевич Польский, преподаватель, Лермонтовский региональный многопрофильный колледж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4"/>
              </a:rPr>
              <a:t>https://obrazovanie.1c.ru/events/202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4"/>
              </a:rPr>
              <a:t>6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4"/>
              </a:rPr>
              <a:t>-0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4"/>
              </a:rPr>
              <a:t>3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4"/>
              </a:rPr>
              <a:t>-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4"/>
              </a:rPr>
              <a:t>23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4"/>
              </a:rPr>
              <a:t>/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 </a:t>
            </a:r>
            <a:endParaRPr lang="ru-RU" sz="2000" dirty="0">
              <a:latin typeface="Futura PT Demi" panose="020B0604020202020204" charset="-52"/>
            </a:endParaRPr>
          </a:p>
          <a:p>
            <a:r>
              <a:rPr lang="ru-RU" sz="2000" dirty="0">
                <a:latin typeface="Futura PT Demi" panose="020B0604020202020204" charset="-52"/>
              </a:rPr>
              <a:t>Обновление курса «Подготовка к </a:t>
            </a:r>
            <a:r>
              <a:rPr lang="ru-RU" sz="2000" dirty="0" err="1">
                <a:latin typeface="Futura PT Demi" panose="020B0604020202020204" charset="-52"/>
              </a:rPr>
              <a:t>демоэкзамену</a:t>
            </a:r>
            <a:r>
              <a:rPr lang="ru-RU" sz="2000" dirty="0">
                <a:latin typeface="Futura PT Demi" panose="020B0604020202020204" charset="-52"/>
              </a:rPr>
              <a:t> «Экономика и бухгалтерский учет» (по отраслям)»</a:t>
            </a:r>
            <a:br>
              <a:rPr lang="ru-RU" sz="2000" dirty="0">
                <a:latin typeface="Futura PT Demi" panose="020B0604020202020204" charset="-52"/>
              </a:rPr>
            </a:br>
            <a:r>
              <a:rPr lang="ru-RU" sz="2000" dirty="0">
                <a:latin typeface="Futura PT Demi" panose="020B0604020202020204" charset="-52"/>
              </a:rPr>
              <a:t>Докладчик: Ольга Григорьевна Матвеева,</a:t>
            </a:r>
            <a:r>
              <a:rPr lang="en-US" sz="2000" dirty="0">
                <a:latin typeface="Futura PT Demi" panose="020B0604020202020204" charset="-52"/>
              </a:rPr>
              <a:t> </a:t>
            </a:r>
            <a:r>
              <a:rPr lang="ru-RU" sz="2000" dirty="0">
                <a:latin typeface="Futura PT Demi" panose="020B0604020202020204" charset="-52"/>
              </a:rPr>
              <a:t>старший преподаватель АНО ВО "Университет при МПА ЕврАзЭС«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5"/>
              </a:rPr>
              <a:t>https://obrazovanie.1c.ru/events/202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5"/>
              </a:rPr>
              <a:t>6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5"/>
              </a:rPr>
              <a:t>-0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5"/>
              </a:rPr>
              <a:t>4-01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  <a:hlinkClick r:id="rId5"/>
              </a:rPr>
              <a:t>/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Futura PT Demi" panose="020B0604020202020204" charset="-52"/>
              </a:rPr>
              <a:t> </a:t>
            </a:r>
            <a:br>
              <a:rPr lang="ru-RU" sz="2000" dirty="0">
                <a:latin typeface="Futura PT Demi" panose="020B0604020202020204" charset="-52"/>
              </a:rPr>
            </a:br>
            <a:endParaRPr lang="ru-RU" sz="2000" dirty="0">
              <a:latin typeface="Futura PT Demi" panose="020B0604020202020204" charset="-52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15" y="382114"/>
            <a:ext cx="10066746" cy="938213"/>
          </a:xfrm>
        </p:spPr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Новые учебные материалы в составе цифровой библиотеки для школ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70D4D-C2E1-4D45-92E0-813A6838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45" y="1976310"/>
            <a:ext cx="5788955" cy="36317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None/>
            </a:pPr>
            <a:endParaRPr lang="ru-RU" sz="2200" dirty="0">
              <a:latin typeface="Futura PT Demi" panose="020B0604020202020204" charset="-52"/>
            </a:endParaRP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Литературное чтение, 1-4 классы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Математика, 5-6 классы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Алгебра, 7-9 классы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Геометрия, 7-9 классы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b="1" dirty="0">
                <a:latin typeface="Futura PT Demi" panose="020B0604020202020204" charset="-52"/>
              </a:rPr>
              <a:t>Вероятность и статистика, 7-9 классы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F0C54F-15E3-A227-505F-757E37B46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587" y="1976310"/>
            <a:ext cx="5745413" cy="32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6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A5013-01F2-BED9-3971-7A048D1BB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DF789-3C72-BA7E-5F1C-0CFC7804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15" y="382114"/>
            <a:ext cx="10066746" cy="938213"/>
          </a:xfrm>
        </p:spPr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Сейчас в цифровой библиотеке «1С:Образование»: </a:t>
            </a:r>
            <a:br>
              <a:rPr lang="ru-RU" sz="2800" kern="0" dirty="0">
                <a:latin typeface="Futura PT Demi" panose="020B0604020202020204" charset="-52"/>
              </a:rPr>
            </a:br>
            <a:r>
              <a:rPr lang="ru-RU" sz="2800" kern="0" dirty="0">
                <a:latin typeface="Futura PT Demi" panose="020B0604020202020204" charset="-52"/>
              </a:rPr>
              <a:t>начальная школа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32BB4-DDCA-A546-0195-5858DFD56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84" y="2835521"/>
            <a:ext cx="5788955" cy="3631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solidFill>
                  <a:schemeClr val="tx2"/>
                </a:solidFill>
                <a:latin typeface="Futura PT Demi" panose="020B0604020202020204" charset="-52"/>
              </a:rPr>
              <a:t>Русский язык, 2-4 класс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Математика, 1-4 класс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Окружающий мир, 1-4 класс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Литературное чтение, 1-4 классы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7DAB19-538F-1E28-0CD6-B117DED0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9784" y="6005253"/>
            <a:ext cx="6343200" cy="365125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Futura PT Demi" panose="020B0604020202020204" charset="-52"/>
              </a:rPr>
              <a:t>Полные завершенные линейки учебных пособий, соответствующих ФРП по предмету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594C96-6972-13CD-C858-3B0C74481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77" y="1230878"/>
            <a:ext cx="3391592" cy="25717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40EFEB-7FB2-AA93-B0B8-99F7AB956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335" y="1955746"/>
            <a:ext cx="3473861" cy="25717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0EDE16-9388-E58C-0D6E-3DD921CA8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984" y="4167426"/>
            <a:ext cx="3533971" cy="26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292E3-473F-37B1-E992-1FF8006C5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6D581-DC3D-391C-C1D6-2C46BC87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15" y="382114"/>
            <a:ext cx="10066746" cy="938213"/>
          </a:xfrm>
        </p:spPr>
        <p:txBody>
          <a:bodyPr>
            <a:normAutofit/>
          </a:bodyPr>
          <a:lstStyle/>
          <a:p>
            <a:r>
              <a:rPr lang="ru-RU" sz="2800" kern="0" dirty="0">
                <a:latin typeface="Futura PT Demi" panose="020B0604020202020204" charset="-52"/>
              </a:rPr>
              <a:t>Сейчас в цифровой библиотеке «1С:Образование»: </a:t>
            </a:r>
            <a:br>
              <a:rPr lang="ru-RU" sz="2800" kern="0" dirty="0">
                <a:latin typeface="Futura PT Demi" panose="020B0604020202020204" charset="-52"/>
              </a:rPr>
            </a:br>
            <a:r>
              <a:rPr lang="ru-RU" sz="2800" kern="0" dirty="0">
                <a:latin typeface="Futura PT Demi" panose="020B0604020202020204" charset="-52"/>
              </a:rPr>
              <a:t>основная школа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C2FEC-7595-13CB-24C2-44DF0B692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83" y="2034071"/>
            <a:ext cx="6343200" cy="3631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Математика, 5-6 классы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Алгебра, 7-9 классы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Геометрия, 7-9 классы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Вероятность и статистика, 7-9 классы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Русский язык, 5-9 классы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Русский язык. Материалы для подготовки к ЕГЭ 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200" dirty="0">
                <a:latin typeface="Futura PT Demi" panose="020B0604020202020204" charset="-52"/>
              </a:rPr>
              <a:t>Русский язык. Материалы для подготовки к ОГЭ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533695-13BE-66C9-4EEE-60ACCE5D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183" y="6030624"/>
            <a:ext cx="6343200" cy="365125"/>
          </a:xfrm>
        </p:spPr>
        <p:txBody>
          <a:bodyPr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Futura PT Demi" panose="020B0604020202020204" charset="-52"/>
              </a:rPr>
              <a:t>Полные завершенные линейки учебных пособий, соответствующих ФРП по предмету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C05034-FDC2-D509-6513-9261C0847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75" y="1192217"/>
            <a:ext cx="3318494" cy="2203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1596E7-A20E-B039-F23D-DE588DB4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481" y="1814590"/>
            <a:ext cx="3318494" cy="22153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8086C0-C8B2-65D8-2050-7AE5F50F1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826" y="3396155"/>
            <a:ext cx="3307084" cy="22153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1A7725-B7F3-2021-1DE3-3819FA82D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367" y="4524235"/>
            <a:ext cx="3302633" cy="22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43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10587</TotalTime>
  <Words>1108</Words>
  <Application>Microsoft Office PowerPoint</Application>
  <PresentationFormat>Широкоэкранный</PresentationFormat>
  <Paragraphs>115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Futura PT Demi</vt:lpstr>
      <vt:lpstr>Wingdings</vt:lpstr>
      <vt:lpstr>Тема Office</vt:lpstr>
      <vt:lpstr>Обновление цифровой библиотеки 1С:Образование: как подготовить и провести урок в цифровой образовательной среде</vt:lpstr>
      <vt:lpstr>Цифровая образовательная среда школы и колледжа: комплексный подход и облачные технологии</vt:lpstr>
      <vt:lpstr>Учебные пособия в составе цифровой библиотеки системы «1С:Образование»</vt:lpstr>
      <vt:lpstr>Типы электронных ресурсов в составе цифровой библиотеки «1С:Образование»</vt:lpstr>
      <vt:lpstr>А также:  Цифровые курсы серии «1С для СПО» для подготовки и проведения занятий в колледже</vt:lpstr>
      <vt:lpstr>Обновление учебных курсов серии «1С для СПО»</vt:lpstr>
      <vt:lpstr>Новые учебные материалы в составе цифровой библиотеки для школ</vt:lpstr>
      <vt:lpstr>Сейчас в цифровой библиотеке «1С:Образование»:  начальная школа</vt:lpstr>
      <vt:lpstr>Сейчас в цифровой библиотеке «1С:Образование»:  основная школа</vt:lpstr>
      <vt:lpstr>Скоро в цифровой библиотеке «1С:Образование»:  основная и средняя школа</vt:lpstr>
      <vt:lpstr>Полезные ссылки</vt:lpstr>
      <vt:lpstr>Как подключиться к системе «1С:Образование»</vt:lpstr>
      <vt:lpstr>Скидка 20% на «1С:Образование в облаке» -  еще два дня!</vt:lpstr>
      <vt:lpstr>Как получить сертификат?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317</cp:revision>
  <dcterms:created xsi:type="dcterms:W3CDTF">2018-08-08T13:50:28Z</dcterms:created>
  <dcterms:modified xsi:type="dcterms:W3CDTF">2026-04-08T11:32:30Z</dcterms:modified>
</cp:coreProperties>
</file>